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3" r:id="rId5"/>
    <p:sldId id="264" r:id="rId6"/>
    <p:sldId id="272" r:id="rId7"/>
    <p:sldId id="273" r:id="rId8"/>
    <p:sldId id="274" r:id="rId9"/>
    <p:sldId id="275" r:id="rId10"/>
    <p:sldId id="313" r:id="rId11"/>
    <p:sldId id="314" r:id="rId12"/>
    <p:sldId id="278" r:id="rId13"/>
    <p:sldId id="279" r:id="rId14"/>
    <p:sldId id="305" r:id="rId15"/>
    <p:sldId id="281" r:id="rId16"/>
    <p:sldId id="283" r:id="rId17"/>
    <p:sldId id="285" r:id="rId18"/>
    <p:sldId id="267" r:id="rId19"/>
    <p:sldId id="269" r:id="rId20"/>
    <p:sldId id="288" r:id="rId21"/>
    <p:sldId id="292" r:id="rId22"/>
    <p:sldId id="295" r:id="rId23"/>
    <p:sldId id="296" r:id="rId24"/>
    <p:sldId id="300" r:id="rId25"/>
    <p:sldId id="303" r:id="rId26"/>
    <p:sldId id="304" r:id="rId27"/>
    <p:sldId id="307" r:id="rId28"/>
    <p:sldId id="311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8BA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598" autoAdjust="0"/>
  </p:normalViewPr>
  <p:slideViewPr>
    <p:cSldViewPr snapToGrid="0">
      <p:cViewPr varScale="1">
        <p:scale>
          <a:sx n="118" d="100"/>
          <a:sy n="118" d="100"/>
        </p:scale>
        <p:origin x="67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Umsatz in Mio. 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58B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95-4267-B6AE-15A883C75CA1}"/>
              </c:ext>
            </c:extLst>
          </c:dPt>
          <c:dPt>
            <c:idx val="1"/>
            <c:invertIfNegative val="0"/>
            <c:bubble3D val="0"/>
            <c:spPr>
              <a:solidFill>
                <a:srgbClr val="258BA2"/>
              </a:solidFill>
              <a:ln>
                <a:solidFill>
                  <a:srgbClr val="258B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95-4267-B6AE-15A883C75CA1}"/>
              </c:ext>
            </c:extLst>
          </c:dPt>
          <c:dPt>
            <c:idx val="2"/>
            <c:invertIfNegative val="0"/>
            <c:bubble3D val="0"/>
            <c:spPr>
              <a:solidFill>
                <a:srgbClr val="258B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895-4267-B6AE-15A883C75CA1}"/>
              </c:ext>
            </c:extLst>
          </c:dPt>
          <c:cat>
            <c:numRef>
              <c:f>Tabelle1!$A$2:$A$4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1.5</c:v>
                </c:pt>
                <c:pt idx="1">
                  <c:v>7.2</c:v>
                </c:pt>
                <c:pt idx="2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95-4267-B6AE-15A883C75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6610735"/>
        <c:axId val="1636616495"/>
      </c:barChart>
      <c:lineChart>
        <c:grouping val="standard"/>
        <c:varyColors val="0"/>
        <c:ser>
          <c:idx val="1"/>
          <c:order val="1"/>
          <c:tx>
            <c:strRef>
              <c:f>Tabelle1!$C$1</c:f>
              <c:strCache>
                <c:ptCount val="1"/>
                <c:pt idx="0">
                  <c:v>Gesamtwachstum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95-4267-B6AE-15A883C75CA1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rgbClr val="92D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1895-4267-B6AE-15A883C75CA1}"/>
              </c:ext>
            </c:extLst>
          </c:dPt>
          <c:cat>
            <c:numRef>
              <c:f>Tabelle1!$A$2:$A$4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Tabelle1!$C$2:$C$4</c:f>
              <c:numCache>
                <c:formatCode>0%</c:formatCode>
                <c:ptCount val="3"/>
                <c:pt idx="0" formatCode="General">
                  <c:v>0</c:v>
                </c:pt>
                <c:pt idx="1">
                  <c:v>3.8</c:v>
                </c:pt>
                <c:pt idx="2">
                  <c:v>3.95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895-4267-B6AE-15A883C75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6610735"/>
        <c:axId val="1636616495"/>
      </c:lineChart>
      <c:catAx>
        <c:axId val="1636610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616495"/>
        <c:crosses val="autoZero"/>
        <c:auto val="1"/>
        <c:lblAlgn val="ctr"/>
        <c:lblOffset val="100"/>
        <c:noMultiLvlLbl val="0"/>
      </c:catAx>
      <c:valAx>
        <c:axId val="163661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610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Umsatz in Mio. 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258B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95-4267-B6AE-15A883C75CA1}"/>
              </c:ext>
            </c:extLst>
          </c:dPt>
          <c:dPt>
            <c:idx val="1"/>
            <c:invertIfNegative val="0"/>
            <c:bubble3D val="0"/>
            <c:spPr>
              <a:solidFill>
                <a:srgbClr val="258BA2"/>
              </a:solidFill>
              <a:ln>
                <a:solidFill>
                  <a:srgbClr val="258BA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95-4267-B6AE-15A883C75CA1}"/>
              </c:ext>
            </c:extLst>
          </c:dPt>
          <c:dPt>
            <c:idx val="2"/>
            <c:invertIfNegative val="0"/>
            <c:bubble3D val="0"/>
            <c:spPr>
              <a:solidFill>
                <a:srgbClr val="258B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895-4267-B6AE-15A883C75CA1}"/>
              </c:ext>
            </c:extLst>
          </c:dPt>
          <c:cat>
            <c:numRef>
              <c:f>Tabelle1!$A$2:$A$4</c:f>
              <c:numCache>
                <c:formatCode>General</c:formatCode>
                <c:ptCount val="3"/>
                <c:pt idx="0">
                  <c:v>2026</c:v>
                </c:pt>
                <c:pt idx="1">
                  <c:v>2027</c:v>
                </c:pt>
                <c:pt idx="2">
                  <c:v>2028</c:v>
                </c:pt>
              </c:numCache>
            </c:num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11</c:v>
                </c:pt>
                <c:pt idx="1">
                  <c:v>16</c:v>
                </c:pt>
                <c:pt idx="2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95-4267-B6AE-15A883C75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36610735"/>
        <c:axId val="1636616495"/>
      </c:barChart>
      <c:catAx>
        <c:axId val="1636610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616495"/>
        <c:crosses val="autoZero"/>
        <c:auto val="1"/>
        <c:lblAlgn val="ctr"/>
        <c:lblOffset val="100"/>
        <c:noMultiLvlLbl val="0"/>
      </c:catAx>
      <c:valAx>
        <c:axId val="16366164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36610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235B0-AD19-4F57-BD7D-D00CA0CDDBFA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CB5C13-22AA-4F55-9CA1-7A89A42BEB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4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F0FAA-FCB5-321F-4961-F0B467E83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A73FD32-1F28-0752-3805-DF5B2154E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7750930-86EC-1F12-C281-2CF941FD7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A9E2F2-8FA8-A79A-6B46-180CCF4876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B5C13-22AA-4F55-9CA1-7A89A42BEB1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976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8758A-F5A5-6D48-FBA2-73AC0FCAF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B103AE6-A87E-3807-47C7-98FFD288D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F081E4D-96D6-2BF9-A41B-A002B2CC6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C57364-FE52-7B52-B364-12AED973F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B5C13-22AA-4F55-9CA1-7A89A42BEB10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108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3398C-4232-E62E-4BBE-5EE64CB93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F5F9EE3-EECD-D2A3-5F84-CB1A5683F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E762F-7E93-0788-D103-4501603D8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7CE16B-BE03-8C14-AD00-110DA0F0B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26AADF-7EFC-A117-89B7-2BE38478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769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2A868-84B6-893F-0CBF-0C32324A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FE4C8B-B9AA-7538-5F62-A5693E5536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B54631-AEA3-5F3A-DBBD-0FB3831F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5A5925-7ABB-D82C-9C40-D8F272820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A8D68B-A7E2-A3CC-57CB-8D58E00B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733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A30CC12-3A8B-4510-9ED0-D278632AA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23E19C-0111-A00C-EB7B-8BE27C2BF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0E074-F391-7AED-C03A-A8C1EA8C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52649E-B214-57BA-A386-E8EF7B0E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910424-D2AC-FA52-A94E-71E4039D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666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75EAA-0A7C-7A6E-CDF5-7733C1239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635B88-CCAC-C39E-CEB2-2E2550AC8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D21239-CCE6-11B0-A266-AFE380CC3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229216-9A41-63CB-F5AE-3A68ADD1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713A57-2A7F-6290-CB5A-FE656F00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4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BD5F1-EF87-CF36-2B8C-DBAFDC265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FE1676-5505-8FF3-1851-1582FBF1F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E511D7-8DF0-D108-693F-C0AD7AFA9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5DB30D-1CDF-DA06-A363-5E64D154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5F0126-078A-778C-3D22-7264F898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15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ED35EA-D040-F6B8-20F1-47AF53C0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4F4CBD-98A3-D026-E09D-BDCC8A90A2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78DCF18-C61A-A48A-D2DF-C4308FF0D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BEA604-708A-90C8-A28F-CE3ADE1C1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9CDE2F-350F-B359-F666-6FA7E5AD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28CD68-2C2D-13F5-07BB-E84F13D0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441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6623F-DEDB-44CF-4691-F7F7727F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DADCCE-FF2F-F4A2-F180-2AA129091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2AB94BC-3886-9110-9941-4823E8EA2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A7C7C1-34AF-8FB5-6629-F8870FE2C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CFF011-4742-AACE-1AE1-5F168A0C7F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395649-51B9-DBA2-477A-A8357A4A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E0FA238-DF8A-A055-8FB4-8FFFFC166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2034C0-2B8B-9F9B-0A06-5330460B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180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1FF4D-BF36-249E-009E-770C88FC2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B0ABB26-7370-3D99-5D8A-BE6D8205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CC2C49C-3B54-E213-7DBA-E4838BE3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FCABF8-1F65-EDF9-2FC2-D988F69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10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C46632-EF8F-BB1A-B199-9CAC0F2AA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EF39AB-54F2-C092-7A63-39E0F3E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9B9E07-ABAC-967F-A3EB-587FF47A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145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B058B-E1BC-1AEA-C152-F322711D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5A7B3B-0704-035D-7087-FA2A4F951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149415-EBA8-D159-7821-A6DEA7703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DF79C0-C74A-A2BD-811A-6BE9CAE4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0A5791-B561-1EDA-5749-A96B61A8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48AD81-CAE3-38C3-332F-930FD42A9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438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22F87-F002-4EC8-0B0E-1D7584CE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EA18D0-2315-5DB6-4562-F402D5FDE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0D5D27-DA75-C554-47A3-CBE2DAC3D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E41166-5F1C-0B91-4823-EEFDE8A1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4B9D35-94DE-BC33-3820-2CA048C0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BDB698-6A1F-2EA5-D540-7BFC3819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15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8D8354A-DC0C-9D26-CAE3-D603FCA5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F569C9-AB5C-3583-7C04-C9CFD169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CDDE44-31CD-A8E3-4137-7085A5E11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4B1293-2623-4E03-BED5-555329AFCB40}" type="datetimeFigureOut">
              <a:rPr lang="de-DE" smtClean="0"/>
              <a:t>17.11.2025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FE2A75-ED4C-7434-F180-E19AAE398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C25610-11E1-777A-6B40-147CA67FE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35E14-0EA6-4790-930F-FAEAB43E61C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50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Relationship Id="rId9" Type="http://schemas.openxmlformats.org/officeDocument/2006/relationships/image" Target="../media/image3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4C62F7-45CE-B4BC-0C49-D942F0B5A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56" y="1519159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Unternehmensprofil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2A3163-6805-16B7-B5DA-C19720741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5881"/>
            <a:ext cx="5587825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Die </a:t>
            </a:r>
            <a:r>
              <a:rPr lang="en-US" sz="2000" b="1" dirty="0">
                <a:solidFill>
                  <a:srgbClr val="258BA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Ofiba GmbH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ist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ein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dynamisch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wachsendes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Unternehmen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Bereich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Telekommunikations-Infrastruktur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und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Tiefbau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Gegründet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2019 - Von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Nachunternehmer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zum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gefragten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Partner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namhafter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Auftraggeber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.</a:t>
            </a:r>
          </a:p>
          <a:p>
            <a:pPr marL="0" indent="0">
              <a:buNone/>
            </a:pPr>
            <a:endParaRPr lang="de-DE" dirty="0">
              <a:latin typeface="Montserrat" pitchFamily="2" charset="0"/>
            </a:endParaRPr>
          </a:p>
        </p:txBody>
      </p:sp>
      <p:pic>
        <p:nvPicPr>
          <p:cNvPr id="6" name="Grafik 5" descr="Ein Bild, das Elektrische Leitungen, Elektronik, Stromversorgung, Maschine enthält.&#10;&#10;KI-generierte Inhalte können fehlerhaft sein.">
            <a:extLst>
              <a:ext uri="{FF2B5EF4-FFF2-40B4-BE49-F238E27FC236}">
                <a16:creationId xmlns:a16="http://schemas.microsoft.com/office/drawing/2014/main" id="{EE39D404-6379-B6FD-54B6-4FCA15BF38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2E4F750-22CC-6F03-A614-246DD07E8749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pic>
        <p:nvPicPr>
          <p:cNvPr id="5" name="Grafik 4" descr="Ein Bild, das Schrift, Grafiken, Screenshot, Grafikdesign enthält.&#10;&#10;KI-generierte Inhalte können fehlerhaft sein.">
            <a:extLst>
              <a:ext uri="{FF2B5EF4-FFF2-40B4-BE49-F238E27FC236}">
                <a16:creationId xmlns:a16="http://schemas.microsoft.com/office/drawing/2014/main" id="{A717EF13-C157-88F0-E000-215D36C7D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2522"/>
            <a:ext cx="3677044" cy="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8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C38613-BE2D-CC12-5CCC-F9F2965EC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" name="Grafik 16" descr="Ein Bild, das draußen, Himmel, Szene, Weg enthält.&#10;&#10;KI-generierte Inhalte können fehlerhaft sein.">
            <a:extLst>
              <a:ext uri="{FF2B5EF4-FFF2-40B4-BE49-F238E27FC236}">
                <a16:creationId xmlns:a16="http://schemas.microsoft.com/office/drawing/2014/main" id="{57E14F65-749B-C2E6-E19C-3C45C141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660"/>
          <a:stretch>
            <a:fillRect/>
          </a:stretch>
        </p:blipFill>
        <p:spPr>
          <a:xfrm>
            <a:off x="196731" y="166533"/>
            <a:ext cx="3634115" cy="6224353"/>
          </a:xfrm>
          <a:prstGeom prst="rect">
            <a:avLst/>
          </a:prstGeom>
        </p:spPr>
      </p:pic>
      <p:pic>
        <p:nvPicPr>
          <p:cNvPr id="13" name="Grafik 12" descr="Ein Bild, das draußen, Gelände, Straße, Asphalt enthält.&#10;&#10;KI-generierte Inhalte können fehlerhaft sein.">
            <a:extLst>
              <a:ext uri="{FF2B5EF4-FFF2-40B4-BE49-F238E27FC236}">
                <a16:creationId xmlns:a16="http://schemas.microsoft.com/office/drawing/2014/main" id="{53238C5B-BACB-6F6B-2FA7-DD3A4D31F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8" r="-2" b="-2"/>
          <a:stretch>
            <a:fillRect/>
          </a:stretch>
        </p:blipFill>
        <p:spPr>
          <a:xfrm>
            <a:off x="4196497" y="166533"/>
            <a:ext cx="3622675" cy="6224354"/>
          </a:xfrm>
          <a:prstGeom prst="rect">
            <a:avLst/>
          </a:prstGeom>
        </p:spPr>
      </p:pic>
      <p:pic>
        <p:nvPicPr>
          <p:cNvPr id="11" name="Grafik 10" descr="Ein Bild, das draußen, Himmel, Straße, Szene enthält.&#10;&#10;KI-generierte Inhalte können fehlerhaft sein.">
            <a:extLst>
              <a:ext uri="{FF2B5EF4-FFF2-40B4-BE49-F238E27FC236}">
                <a16:creationId xmlns:a16="http://schemas.microsoft.com/office/drawing/2014/main" id="{086B3D7F-DFEE-3956-63F6-AE3E2F0F8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7992"/>
          <a:stretch>
            <a:fillRect/>
          </a:stretch>
        </p:blipFill>
        <p:spPr>
          <a:xfrm>
            <a:off x="8183346" y="166533"/>
            <a:ext cx="3646704" cy="3015052"/>
          </a:xfrm>
          <a:prstGeom prst="rect">
            <a:avLst/>
          </a:prstGeom>
        </p:spPr>
      </p:pic>
      <p:pic>
        <p:nvPicPr>
          <p:cNvPr id="15" name="Grafik 14" descr="Ein Bild, das draußen, Straße, Straßenbelag, Asphalt enthält.&#10;&#10;KI-generierte Inhalte können fehlerhaft sein.">
            <a:extLst>
              <a:ext uri="{FF2B5EF4-FFF2-40B4-BE49-F238E27FC236}">
                <a16:creationId xmlns:a16="http://schemas.microsoft.com/office/drawing/2014/main" id="{3600ADF5-E8E3-C872-D8CB-6554F09E1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8" r="-2" b="44220"/>
          <a:stretch>
            <a:fillRect/>
          </a:stretch>
        </p:blipFill>
        <p:spPr>
          <a:xfrm>
            <a:off x="8183346" y="3363866"/>
            <a:ext cx="3646704" cy="303801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DC822258-24DD-D9E0-67BC-44454C1CA994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45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D80D3E-1BB4-076E-F9DF-2C902EDA4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rafik 54" descr="Ein Bild, das Pfeife Flöte Rohr, Gelände, draußen, Transport durch Rohre enthält.&#10;&#10;KI-generierte Inhalte können fehlerhaft sein.">
            <a:extLst>
              <a:ext uri="{FF2B5EF4-FFF2-40B4-BE49-F238E27FC236}">
                <a16:creationId xmlns:a16="http://schemas.microsoft.com/office/drawing/2014/main" id="{8CFCDD06-024B-7826-5F5A-DFA500B7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3697"/>
          <a:stretch>
            <a:fillRect/>
          </a:stretch>
        </p:blipFill>
        <p:spPr>
          <a:xfrm>
            <a:off x="462343" y="453918"/>
            <a:ext cx="4425623" cy="1868815"/>
          </a:xfrm>
          <a:prstGeom prst="rect">
            <a:avLst/>
          </a:prstGeom>
        </p:spPr>
      </p:pic>
      <p:pic>
        <p:nvPicPr>
          <p:cNvPr id="53" name="Grafik 52" descr="Ein Bild, das draußen, Himmel, Wolke, Spielplatz enthält.&#10;&#10;KI-generierte Inhalte können fehlerhaft sein.">
            <a:extLst>
              <a:ext uri="{FF2B5EF4-FFF2-40B4-BE49-F238E27FC236}">
                <a16:creationId xmlns:a16="http://schemas.microsoft.com/office/drawing/2014/main" id="{6FCF19EE-19A4-CC92-E850-7698962B8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4" r="-2" b="14224"/>
          <a:stretch>
            <a:fillRect/>
          </a:stretch>
        </p:blipFill>
        <p:spPr>
          <a:xfrm>
            <a:off x="455134" y="2482591"/>
            <a:ext cx="4425623" cy="3918209"/>
          </a:xfrm>
          <a:prstGeom prst="rect">
            <a:avLst/>
          </a:prstGeom>
        </p:spPr>
      </p:pic>
      <p:pic>
        <p:nvPicPr>
          <p:cNvPr id="62" name="Grafik 61" descr="Ein Bild, das Baum, draußen, Haus, Baustelle enthält.&#10;&#10;KI-generierte Inhalte können fehlerhaft sein.">
            <a:extLst>
              <a:ext uri="{FF2B5EF4-FFF2-40B4-BE49-F238E27FC236}">
                <a16:creationId xmlns:a16="http://schemas.microsoft.com/office/drawing/2014/main" id="{D2AB35EF-9576-402E-0315-9FE549AA1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r="9906" b="5"/>
          <a:stretch>
            <a:fillRect/>
          </a:stretch>
        </p:blipFill>
        <p:spPr>
          <a:xfrm>
            <a:off x="5039581" y="455276"/>
            <a:ext cx="2128524" cy="3918209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634A21A-3D5D-4DFA-99F4-16A031986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21624" y="453918"/>
            <a:ext cx="4413176" cy="3918209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58BA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0945574A-D645-943D-C541-CB426A1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164" y="717176"/>
            <a:ext cx="3890683" cy="2079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dirty="0">
                <a:solidFill>
                  <a:srgbClr val="FFFFFF"/>
                </a:solidFill>
                <a:latin typeface="Barlow" panose="00000500000000000000" pitchFamily="2" charset="0"/>
              </a:rPr>
              <a:t>Rohr- &amp; </a:t>
            </a:r>
            <a:r>
              <a:rPr lang="en-US" sz="4800" b="1" kern="1200" dirty="0" err="1">
                <a:solidFill>
                  <a:srgbClr val="FFFFFF"/>
                </a:solidFill>
                <a:latin typeface="Barlow" panose="00000500000000000000" pitchFamily="2" charset="0"/>
              </a:rPr>
              <a:t>Kanalbau</a:t>
            </a:r>
            <a:r>
              <a:rPr lang="en-US" sz="4800" b="1" kern="1200" dirty="0">
                <a:solidFill>
                  <a:srgbClr val="FFFFFF"/>
                </a:solidFill>
                <a:latin typeface="Barlow" panose="00000500000000000000" pitchFamily="2" charset="0"/>
              </a:rPr>
              <a:t> für </a:t>
            </a:r>
            <a:r>
              <a:rPr lang="en-US" sz="4800" b="1" kern="1200" dirty="0" err="1">
                <a:solidFill>
                  <a:srgbClr val="FFFFFF"/>
                </a:solidFill>
                <a:latin typeface="Barlow" panose="00000500000000000000" pitchFamily="2" charset="0"/>
              </a:rPr>
              <a:t>Fernwärme</a:t>
            </a:r>
            <a:endParaRPr lang="en-US" sz="4800" b="1" kern="1200" dirty="0">
              <a:solidFill>
                <a:srgbClr val="FFFFFF"/>
              </a:solidFill>
              <a:latin typeface="Barlow" panose="00000500000000000000" pitchFamily="2" charset="0"/>
            </a:endParaRPr>
          </a:p>
        </p:txBody>
      </p:sp>
      <p:pic>
        <p:nvPicPr>
          <p:cNvPr id="64" name="Grafik 63" descr="Ein Bild, das Gelände, Gebäude, Haus, Fundament enthält.&#10;&#10;KI-generierte Inhalte können fehlerhaft sein.">
            <a:extLst>
              <a:ext uri="{FF2B5EF4-FFF2-40B4-BE49-F238E27FC236}">
                <a16:creationId xmlns:a16="http://schemas.microsoft.com/office/drawing/2014/main" id="{41AE3B01-AF50-8208-99DE-F685AB4D14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r="-2" b="26932"/>
          <a:stretch>
            <a:fillRect/>
          </a:stretch>
        </p:blipFill>
        <p:spPr>
          <a:xfrm>
            <a:off x="5035056" y="4533661"/>
            <a:ext cx="2133050" cy="1865533"/>
          </a:xfrm>
          <a:prstGeom prst="rect">
            <a:avLst/>
          </a:prstGeom>
        </p:spPr>
      </p:pic>
      <p:pic>
        <p:nvPicPr>
          <p:cNvPr id="60" name="Grafik 59" descr="Ein Bild, das Gelände, Pfeife Flöte Rohr, Gebäude, Werkzeug enthält.&#10;&#10;KI-generierte Inhalte können fehlerhaft sein.">
            <a:extLst>
              <a:ext uri="{FF2B5EF4-FFF2-40B4-BE49-F238E27FC236}">
                <a16:creationId xmlns:a16="http://schemas.microsoft.com/office/drawing/2014/main" id="{A032EF73-F8BE-211A-0791-7D4F1BEC9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r="-6" b="27365"/>
          <a:stretch>
            <a:fillRect/>
          </a:stretch>
        </p:blipFill>
        <p:spPr>
          <a:xfrm>
            <a:off x="7318437" y="4535267"/>
            <a:ext cx="2136433" cy="1865533"/>
          </a:xfrm>
          <a:prstGeom prst="rect">
            <a:avLst/>
          </a:prstGeom>
        </p:spPr>
      </p:pic>
      <p:pic>
        <p:nvPicPr>
          <p:cNvPr id="58" name="Grafik 57" descr="Ein Bild, das Pfeife Flöte Rohr, Rost, Gebäude, Baustelle enthält.&#10;&#10;KI-generierte Inhalte können fehlerhaft sein.">
            <a:extLst>
              <a:ext uri="{FF2B5EF4-FFF2-40B4-BE49-F238E27FC236}">
                <a16:creationId xmlns:a16="http://schemas.microsoft.com/office/drawing/2014/main" id="{28E9EA73-DC1C-463B-3E38-48DFFCA08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-6" b="28801"/>
          <a:stretch>
            <a:fillRect/>
          </a:stretch>
        </p:blipFill>
        <p:spPr>
          <a:xfrm>
            <a:off x="9609170" y="4535267"/>
            <a:ext cx="2125631" cy="186553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839FBD3-BAE9-056B-EDFD-88F24314CA4D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3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3DA6C-C5C0-F410-F2CC-0EB7785C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EE9004-6BC1-4A3E-747B-C0B06E96E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Unser Team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382D534-66B7-08D7-69BF-7A5589ED0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🏢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Ofiba GmbH – Operative Bereiche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(72 Mitarbeiter)</a:t>
            </a:r>
            <a:br>
              <a:rPr lang="de-DE" sz="3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3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38 Mitarbeiter TK-Bereich (davon 6 Leitungskräfte)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34 Mitarbeiter Tiefbau (2025/26 +20 geplant)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davon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Aiufsichtspersonal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Bauleiter / Meister: 5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💼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Backoffice – ausgelagert an </a:t>
            </a:r>
            <a:r>
              <a:rPr lang="de-DE" sz="3000" b="1" dirty="0" err="1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Elsertec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GmbH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(12 Mitarbeiter)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gegründet 2012, Standort: Duisburg, gleicher Firmensitz wie Ofiba GmbH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3 Mitarbeiter: Rechnungsstellung &amp; Überwachung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2 Mitarbeiter: Beschwerdemanagement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Buchhaltung, Personalabteilung, Controlling</a:t>
            </a:r>
          </a:p>
          <a:p>
            <a:pPr marL="0" indent="0">
              <a:lnSpc>
                <a:spcPct val="110000"/>
              </a:lnSpc>
              <a:buNone/>
            </a:pP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Gesellschafter &amp; Geschäftsführer ist Prokurist bei Ofiba GmbH</a:t>
            </a: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45BF28-B7EB-521E-9FEA-FBB32056F25F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9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1D220-2C3E-9516-6AC6-36FF9B374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04A95-0FAD-A7FE-48DE-18E5C3C13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Unser Team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D1145A-0075-BB94-44ED-7A0AA288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🤝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Partnerunternehmen Technik Glasfaser / Kupfer</a:t>
            </a:r>
            <a:b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3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mindestens 100 Mitarbeiter über Partnerfirmen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👥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20 Nachunternehmer – zusätzliche Kapazität</a:t>
            </a:r>
            <a:endParaRPr lang="de-DE" sz="3000" dirty="0">
              <a:latin typeface="Barlow" panose="00000500000000000000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300 Mitarbeiter für Tiefbaubereich auf Abruf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100 Mitarbeiter für Technikbereich</a:t>
            </a: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6E2BE95-8C9C-AE15-F11E-5757E8C5C4FB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8051B-717F-042E-A20F-F41E761C0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1598E24-52BF-A068-B7E7-C9F8FAF28C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456" y="0"/>
            <a:ext cx="457154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6586F3-6EEE-4178-765C-8276F1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Nachhaltigkeit &amp; Umweltschutz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8F3F49-59D4-4DB5-CD51-7F25FBF0D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319"/>
            <a:ext cx="7276253" cy="514773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Clr>
                <a:srgbClr val="258BA2"/>
              </a:buClr>
              <a:buNone/>
            </a:pPr>
            <a:r>
              <a:rPr lang="de-DE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ISO 14001 zertifiziert </a:t>
            </a:r>
            <a:r>
              <a:rPr lang="de-DE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– </a:t>
            </a:r>
            <a:r>
              <a:rPr lang="de-DE" sz="2900" dirty="0">
                <a:solidFill>
                  <a:schemeClr val="accent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Verantwortungsvolles Bauen</a:t>
            </a:r>
            <a:endParaRPr lang="de-DE" sz="600" dirty="0">
              <a:solidFill>
                <a:schemeClr val="accent6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Moderner Fuhrpark Euro 6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Aktuelle Abgasnormen, 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minimale Emissionen – </a:t>
            </a:r>
            <a:r>
              <a:rPr lang="de-DE" sz="2000" b="1" dirty="0">
                <a:solidFill>
                  <a:schemeClr val="accent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30% weniger Dieselverbrauch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Elektro- &amp; Hybrid-Fahrzeuge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Umweltfreundliche Antriebstechnologien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Material-Recycling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Recycling von Asphalt, Beton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Abfalltrennung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Konsequente Mülltrennung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Wiederverwendbare Materialien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Ressourcenschonender Einsatz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LED-Beleuchtung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Energieeffiziente Technik – </a:t>
            </a:r>
            <a:r>
              <a:rPr lang="de-DE" sz="2000" b="1" dirty="0">
                <a:solidFill>
                  <a:schemeClr val="accent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80% weniger Stromverbrauch auf Baustellen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Optimierte Routen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GPS-gestützte Routenplanung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Regelmäßige Wartung 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- Kontinuierliche Modernisierung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EA46A36-2CEC-CD49-7E69-B42984F3E691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05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D4128-85EF-C775-7528-9A4753E52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B6A14C4-6162-9DC5-41F3-B710BA7439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8130" y="0"/>
            <a:ext cx="683387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28966C-29CB-2AD4-B142-3932F0F2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4250981"/>
            <a:ext cx="4320654" cy="188026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8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ISO 9001</a:t>
            </a:r>
            <a:b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Qualitätsmanagement</a:t>
            </a:r>
            <a:endParaRPr lang="de-DE" spc="3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424D35-915A-2BE0-07CB-AF71EA9E1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243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65483D8-DBBC-A4A0-8799-FE79B27F6327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F7FBC7A-F703-AA57-4571-874DE539AE52}"/>
              </a:ext>
            </a:extLst>
          </p:cNvPr>
          <p:cNvSpPr txBox="1"/>
          <p:nvPr/>
        </p:nvSpPr>
        <p:spPr>
          <a:xfrm>
            <a:off x="5185359" y="3265272"/>
            <a:ext cx="65338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Durch die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ISO 9001-Zertifizierung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zeigen wir, dass Qualität bei uns kein Zufall ist, sondern das Ergebnis klar definierter Prozesse und kontinuierlicher Verbesserung.</a:t>
            </a:r>
          </a:p>
          <a:p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Unsere Kunden profitieren von </a:t>
            </a: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höchster Zuverlässigkeit, Transparenz und einem konstant hohen Qualitätsniveau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in allen Leistungen.</a:t>
            </a:r>
          </a:p>
        </p:txBody>
      </p:sp>
    </p:spTree>
    <p:extLst>
      <p:ext uri="{BB962C8B-B14F-4D97-AF65-F5344CB8AC3E}">
        <p14:creationId xmlns:p14="http://schemas.microsoft.com/office/powerpoint/2010/main" val="3890451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45F79-3487-6205-1D0D-4E5F55D2D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DBE234D-B0A2-1649-B726-053EEA36A9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3999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A2FF5F5-9992-33BD-7B07-0CDA244D4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4250981"/>
            <a:ext cx="4320654" cy="188026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sz="8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ISO 45001</a:t>
            </a:r>
            <a:b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Arbeitsschutz-management</a:t>
            </a:r>
            <a:endParaRPr lang="de-DE" spc="3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B6ECC1-0EC8-B012-D0A3-85A8DB4F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243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7FD0994-0600-CC11-0286-51A61758385E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49AAEF8-BA05-6EE5-5262-CC28EAE3E5A5}"/>
              </a:ext>
            </a:extLst>
          </p:cNvPr>
          <p:cNvSpPr txBox="1"/>
          <p:nvPr/>
        </p:nvSpPr>
        <p:spPr>
          <a:xfrm>
            <a:off x="5308979" y="4545746"/>
            <a:ext cx="65338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Die ISO 45001-Zertifizierung steht bei uns für ein sicheres und gesundes Arbeitsumfeld. Wir sorgen dafür, dass unsere Mitarbeitenden geschützt, motiviert und leistungsfähig bleiben – ein entscheidender Faktor für Qualität und Vertrauen.</a:t>
            </a:r>
          </a:p>
        </p:txBody>
      </p:sp>
    </p:spTree>
    <p:extLst>
      <p:ext uri="{BB962C8B-B14F-4D97-AF65-F5344CB8AC3E}">
        <p14:creationId xmlns:p14="http://schemas.microsoft.com/office/powerpoint/2010/main" val="827154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6F143-AAE5-A145-5961-7BC48D29B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E13020A-90B2-5A5A-5322-E4FBD38717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4541" y="0"/>
            <a:ext cx="685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9BDAF7-D070-6273-2F13-0C51F14A0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125" y="4250981"/>
            <a:ext cx="4320654" cy="188026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de-DE" sz="8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SCCP</a:t>
            </a:r>
            <a:b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SCC für Personal-</a:t>
            </a:r>
            <a:br>
              <a:rPr lang="de-DE" sz="2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800" spc="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dienstleister</a:t>
            </a:r>
            <a:endParaRPr lang="de-DE" spc="3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5EB669-FF54-8597-64C0-FB3C52CFC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243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58E1988-7CF4-BCA7-0081-5CD2E0F1685D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BBA45B7-DDDD-F568-A78E-CF6E7A0CD7FD}"/>
              </a:ext>
            </a:extLst>
          </p:cNvPr>
          <p:cNvSpPr txBox="1"/>
          <p:nvPr/>
        </p:nvSpPr>
        <p:spPr>
          <a:xfrm>
            <a:off x="5267260" y="3958892"/>
            <a:ext cx="65338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Mit dem SCCP-Zertifikat garantieren wir, dass auch unser eingesetztes Personal bestens geschult und sicherheitsbewusst arbeitet.</a:t>
            </a:r>
          </a:p>
          <a:p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 stellen wir sicher, dass alle Projekte reibungslos, effizient und mit maximalem Sicherheitsniveau umgesetzt werden.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B14126A-F149-B9E3-7190-9E68F4849376}"/>
              </a:ext>
            </a:extLst>
          </p:cNvPr>
          <p:cNvSpPr txBox="1">
            <a:spLocks/>
          </p:cNvSpPr>
          <p:nvPr/>
        </p:nvSpPr>
        <p:spPr>
          <a:xfrm>
            <a:off x="531125" y="1466540"/>
            <a:ext cx="4320654" cy="1880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8000" b="1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SCP</a:t>
            </a:r>
            <a:br>
              <a:rPr lang="de-DE" b="1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800" spc="30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Sicherheits Certifikat Contraktoren</a:t>
            </a:r>
            <a:endParaRPr lang="de-DE" spc="3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A21B5DD-A5BF-7A7B-A75A-B6BE1373DFEE}"/>
              </a:ext>
            </a:extLst>
          </p:cNvPr>
          <p:cNvSpPr txBox="1"/>
          <p:nvPr/>
        </p:nvSpPr>
        <p:spPr>
          <a:xfrm>
            <a:off x="5267260" y="1201747"/>
            <a:ext cx="65338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Das SCP-Zertifikat bestätigt, dass wir höchste Sicherheitsstandards bei Arbeiten in industriellen Anlagen erfüllen.</a:t>
            </a:r>
          </a:p>
          <a:p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Unsere Kunden können sich darauf verlassen, dass Sicherheit, Verantwortung und Fachkompetenz bei jedem Auftrag an erster Stelle stehen.</a:t>
            </a:r>
          </a:p>
        </p:txBody>
      </p:sp>
    </p:spTree>
    <p:extLst>
      <p:ext uri="{BB962C8B-B14F-4D97-AF65-F5344CB8AC3E}">
        <p14:creationId xmlns:p14="http://schemas.microsoft.com/office/powerpoint/2010/main" val="2825722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41EDE-17F5-E16D-56ED-17CF1F93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68AF66-E12D-8AB4-F77C-B4DDC8538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Sicherheit &amp; Qualitätsmanagement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F5B75EE-4A15-C64F-60E7-CE88244E70C6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FC56B12-B7CA-51E0-03CB-6CDB71115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2948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Arbeitssicherheit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Dedizierter Sicherheitsbeauftragter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Regelmäßige Sicherheitsunterweisungen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PSA-Pflicht auf allen Baustellen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Sicherheitsbesprechungen vor Baustart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Verkehrssicherung nach Standards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Kontinuierliche Unfallprävention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AFE237D2-C08E-E058-3C0C-D656F5F1CFD0}"/>
              </a:ext>
            </a:extLst>
          </p:cNvPr>
          <p:cNvSpPr txBox="1">
            <a:spLocks/>
          </p:cNvSpPr>
          <p:nvPr/>
        </p:nvSpPr>
        <p:spPr>
          <a:xfrm>
            <a:off x="6409267" y="1825625"/>
            <a:ext cx="50986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Qualitätsmanagement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Qualitätskontrollen während Bauausführung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Abnahmeprotokolle und Dokumentation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Professionelles Reklamationsmanagement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Regelmäßige Mitarbeiterschulungen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Weiterbildungen zu neuen Standards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Umfassende Gewährleistung</a:t>
            </a:r>
          </a:p>
        </p:txBody>
      </p:sp>
    </p:spTree>
    <p:extLst>
      <p:ext uri="{BB962C8B-B14F-4D97-AF65-F5344CB8AC3E}">
        <p14:creationId xmlns:p14="http://schemas.microsoft.com/office/powerpoint/2010/main" val="4152943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17313-224D-0107-4DFF-B624335C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Autoteile, Objekte, Behälter enthält.&#10;&#10;KI-generierte Inhalte können fehlerhaft sein.">
            <a:extLst>
              <a:ext uri="{FF2B5EF4-FFF2-40B4-BE49-F238E27FC236}">
                <a16:creationId xmlns:a16="http://schemas.microsoft.com/office/drawing/2014/main" id="{17FCEFD8-5879-E87E-C517-A2619FAC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76" y="-2031"/>
            <a:ext cx="5145023" cy="686003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7D45C56-0075-806B-A191-171536B7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981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Qualitätssicherung </a:t>
            </a:r>
            <a:b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im Glasfaserbau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DAA2FD-AD0C-8874-A273-B20533739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24"/>
            <a:ext cx="558782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Geschultes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Personal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Exakte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Vermessungen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und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technische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Prüfungen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OTDR-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Dämpfungsmessungen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zur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Qualitätssicherung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Lückenlose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GIS-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basierte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Foto-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Dokumentation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Detaillierte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Abnahmeprotokolle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jeden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Bauabschnitt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120F580-989E-10B8-1B97-ED8C8B71B037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7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D47B2-D5E3-B432-7BF9-9EB10E0A0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C32D7AD-B30F-86FD-22EF-44D252FBA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0144" y="0"/>
            <a:ext cx="8434572" cy="64928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C2AA61-865B-69AB-0D6F-E636C28D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Tätigkeitsbereiche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238747-2FEB-567A-CD0A-43AE5266F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TK-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Glasfaserausbau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Kerngeschäft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Tiefbau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Meisterbetrieb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Mitarbeiterüberlassung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Ingenieursleistungen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ab Q2 2026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Vertrieb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B86E15A-A094-BF62-EC4C-FA458612EA1E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4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1A407-61C4-9276-3FDD-B8A9CF807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94A91-C118-77E3-BA27-72E8E42CC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TK-Glasfaserausbau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A3AA0C9-309D-5E86-CE4F-3A82EE52DACE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EBA79614-5668-3D5D-C447-39C7831D0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3785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Eigene Einblastechnik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Open Sans ExtraBold" pitchFamily="2" charset="0"/>
                <a:cs typeface="Open Sans ExtraBold" pitchFamily="2" charset="0"/>
              </a:rPr>
              <a:t>Vetter Kabeltechnik 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ea typeface="Open Sans Light" pitchFamily="2" charset="0"/>
                <a:cs typeface="Open Sans Light" pitchFamily="2" charset="0"/>
              </a:rPr>
              <a:t>- Der führende Hersteller für Glasfaser-Einblastechnik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Inkl. OTDR-Messgeräte für Qualitätskontrolle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Professionelle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Spleißtechnik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Mit geschultem Fachpersonal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9DD9E362-F040-B152-0A4B-C9C67B4CF5B1}"/>
              </a:ext>
            </a:extLst>
          </p:cNvPr>
          <p:cNvSpPr txBox="1">
            <a:spLocks/>
          </p:cNvSpPr>
          <p:nvPr/>
        </p:nvSpPr>
        <p:spPr>
          <a:xfrm>
            <a:off x="6409266" y="1825625"/>
            <a:ext cx="5193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Leistungsspektrum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FTTB/FTTH-Technologie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Moderne 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Verlegetechniken</a:t>
            </a: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&amp; Einblastechnik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Hausanschlüsse NE 3 &amp; NE 4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Netzebene 3 (Verteilernetz)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Netzebene 4 (Anschlussleitungen)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OTDR-Dämpfungsmessungen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Glasfaser-</a:t>
            </a:r>
            <a:r>
              <a:rPr lang="de-DE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Spleißarbeiten</a:t>
            </a:r>
            <a:endParaRPr lang="de-DE" sz="18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Messtechnik &amp; Qualitätskontrolle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6E2E362-068D-B42C-9353-ACC1469B31AA}"/>
              </a:ext>
            </a:extLst>
          </p:cNvPr>
          <p:cNvSpPr txBox="1">
            <a:spLocks/>
          </p:cNvSpPr>
          <p:nvPr/>
        </p:nvSpPr>
        <p:spPr>
          <a:xfrm>
            <a:off x="784859" y="4688999"/>
            <a:ext cx="5257800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  <a:cs typeface="Poppins" panose="00000500000000000000" pitchFamily="2" charset="0"/>
              </a:rPr>
              <a:t>Jährliche Tiefbauleistung</a:t>
            </a:r>
            <a:r>
              <a:rPr lang="de-DE" sz="3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28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80 – 100 km</a:t>
            </a:r>
            <a:br>
              <a:rPr lang="de-DE" sz="36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Durchschnitt der letzten drei Jahre</a:t>
            </a:r>
            <a:endParaRPr lang="de-DE" sz="36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56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1838D-E30E-B85C-EBA0-9D8DC401C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E1C801-53DE-76A9-08F7-457CC678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Technologie &amp; Digitalisierung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395290E-3F6C-143D-B814-F4EF342580C0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5A5FD0C8-459A-7791-B776-A68483CC0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25780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Eigene Dokumentations- &amp; Abrechnungssoftware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Vollständige Baufortschrittsdokumentation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Automatisierte Abrechnung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C20C4021-601D-9FA0-6320-A0FCA1EDC73E}"/>
              </a:ext>
            </a:extLst>
          </p:cNvPr>
          <p:cNvSpPr txBox="1">
            <a:spLocks/>
          </p:cNvSpPr>
          <p:nvPr/>
        </p:nvSpPr>
        <p:spPr>
          <a:xfrm>
            <a:off x="6422813" y="1825625"/>
            <a:ext cx="5193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de-DE" sz="3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FotoGIS</a:t>
            </a:r>
            <a:r>
              <a:rPr lang="de-DE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Integration</a:t>
            </a:r>
            <a:endParaRPr lang="de-DE" sz="3000" b="1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Lückenlose Foto-Dokumentation aller Baufortschritte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Automatische Zuordnung auf Basis von       Geokoordinaten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GIS-basierte Web-Benutzerschnittstelle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Individuelle Gruppenrechte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Automatische Projektzuordnung</a:t>
            </a:r>
          </a:p>
          <a:p>
            <a:pPr>
              <a:lnSpc>
                <a:spcPct val="11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Echtzeit-Zugriff für Auftraggeber</a:t>
            </a:r>
          </a:p>
        </p:txBody>
      </p:sp>
    </p:spTree>
    <p:extLst>
      <p:ext uri="{BB962C8B-B14F-4D97-AF65-F5344CB8AC3E}">
        <p14:creationId xmlns:p14="http://schemas.microsoft.com/office/powerpoint/2010/main" val="1092565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5D3D2-063A-5625-FA0D-4523B1933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4F42BB-93CC-91AC-9E5B-F04A4168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Stadtwerke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verschiedene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Städte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EnBW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Energie Baden-Württemberg</a:t>
            </a: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NetcomBW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Netzinfrastruktur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Komm.Pakt.Net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Glasfasernetz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NetzeBW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Netzinfrastruktur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Strom </a:t>
            </a: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RuhrFibre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Glasfaser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Stadt Essen</a:t>
            </a: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Stadt Duisburg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Kommunale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Projekte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50000"/>
              </a:lnSpc>
              <a:buClr>
                <a:srgbClr val="258BA2"/>
              </a:buClr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DCC Duisburg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Ausschreibungsphase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C7FBD7E-65AE-F2C5-7871-46AF966DEF5B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2DB1183-FE2F-51C0-E96C-34C5295C2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Referenzen &amp; Projekte</a:t>
            </a:r>
          </a:p>
        </p:txBody>
      </p:sp>
    </p:spTree>
    <p:extLst>
      <p:ext uri="{BB962C8B-B14F-4D97-AF65-F5344CB8AC3E}">
        <p14:creationId xmlns:p14="http://schemas.microsoft.com/office/powerpoint/2010/main" val="152977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3876B-64BC-EB92-599B-59BBACE2B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1E3FC046-DCD9-DE25-63EF-9700A3CFDD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4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1C159A-0A7D-2954-53F3-B23DEE280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Unsere Arbeiten - Projektbeispiele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902A50-7753-9169-4B5D-F8F98330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320"/>
            <a:ext cx="5587825" cy="531368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Clr>
                <a:srgbClr val="258BA2"/>
              </a:buClr>
              <a:buNone/>
            </a:pPr>
            <a:r>
              <a:rPr lang="de-DE" sz="2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Einblicke in unsere erfolgreich abgeschlossenen Projekte</a:t>
            </a:r>
          </a:p>
          <a:p>
            <a:pPr marL="0" indent="0">
              <a:lnSpc>
                <a:spcPct val="120000"/>
              </a:lnSpc>
              <a:buClr>
                <a:srgbClr val="258BA2"/>
              </a:buClr>
              <a:buNone/>
            </a:pPr>
            <a:endParaRPr lang="de-DE" sz="600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Tiefbauarbeiten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Präzise Grabenverlegung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Glasfaser-Kabelverlegung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Professionelle Verlegung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Hausanschlüsse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NE 3 &amp; NE 4 FTTB/FTTH-Anschlüsse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Verteiler-Anschlüsse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Moderne Infrastruktur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Baustellen-Absicherung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Sichere Arbeitsumgebung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Straßen-Wiederherstellung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Asphaltarbeiten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Qualitäts-Kontrolle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OTDR-Messungen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Abgeschlossene Projekte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Fertige Anlagen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D9781E3-2846-C433-13A3-52DCF69E46BA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58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02922-8030-3A28-D803-222E3B40C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Maschine, Objekte, Gelände enthält.&#10;&#10;KI-generierte Inhalte können fehlerhaft sein.">
            <a:extLst>
              <a:ext uri="{FF2B5EF4-FFF2-40B4-BE49-F238E27FC236}">
                <a16:creationId xmlns:a16="http://schemas.microsoft.com/office/drawing/2014/main" id="{8DC5EFD8-D2B6-F1B5-502D-F87F4EF519E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4AED02-E92F-7660-CF63-C18EDEF1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Ihre Vorteile mit Ofiba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CEF5C7-D093-1B17-A24B-0BDFFAE9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4320"/>
            <a:ext cx="5587825" cy="531368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Clr>
                <a:srgbClr val="258BA2"/>
              </a:buClr>
              <a:buNone/>
            </a:pP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Langjährige Erfahrung seit 2019</a:t>
            </a:r>
          </a:p>
          <a:p>
            <a:pPr marL="0" indent="0">
              <a:lnSpc>
                <a:spcPct val="120000"/>
              </a:lnSpc>
              <a:buClr>
                <a:srgbClr val="258BA2"/>
              </a:buClr>
              <a:buNone/>
            </a:pPr>
            <a:endParaRPr lang="de-DE" sz="600" b="1" dirty="0">
              <a:solidFill>
                <a:schemeClr val="tx1">
                  <a:lumMod val="75000"/>
                  <a:lumOff val="25000"/>
                </a:schemeClr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6 Jahre spezialisiert im TK-Glasfaserausbau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Von Baden-Württemberg bis heute bundesweit erfolgreich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Bewährte Expertise bei namhaften Auftraggebern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Kontinuierliche Weiterentwicklung und Schulung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8F5A45D-6E91-C1ED-392E-0A80739D1699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46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D8932-DD4E-C8A9-E537-62EAAFACB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5823BA0-5AFA-47BF-5A32-83CE04436C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8797" y="0"/>
            <a:ext cx="54832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8EF1E08-E959-3FDB-2B3F-2404758A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Unsere Erfolgsgarantien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276D42-C305-8454-9595-1AF103ED6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492"/>
            <a:ext cx="10515600" cy="512741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⏰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Termintreue –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Keine Verzögerungen durch Maschinenausfälle</a:t>
            </a:r>
            <a:b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4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eigener Fuhrpark mit sechs Baggern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sofortiger Ersatz bei technischen Problemen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keine Abhängigkeit von </a:t>
            </a:r>
            <a:r>
              <a:rPr lang="de-DE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Vermietfirmen</a:t>
            </a: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✅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Komplettleistung –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Alles aus einer Hand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eigene Asphaltkolonne mit 10 Mitarbeitern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keine Koordinationsprobleme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einheitliche Qualitätsstandards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2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dirty="0">
                <a:latin typeface="Montserrat" pitchFamily="2" charset="0"/>
              </a:rPr>
              <a:t>💻	</a:t>
            </a:r>
            <a:r>
              <a:rPr lang="de-DE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Transparenz – </a:t>
            </a:r>
            <a:r>
              <a:rPr lang="de-DE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volle Transparenz durch eigene Software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Echtzeitzugriff durch Baufortschritte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Lückenlose GIS-basierte Dokumentation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Automatisierte Abrechnung</a:t>
            </a:r>
            <a:endParaRPr lang="de-DE" sz="1800" dirty="0">
              <a:latin typeface="Montserra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96E6032-E8B2-2D20-A63E-8012D118372F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86F99-341E-A43F-B8B9-8FF355760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DE7932-B1BF-DF62-88DA-59B42B256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Warum Auftraggeber uns empfehlen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EBC2EED-0B62-A8BB-8E91-154D533C8B00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F4BAFE2C-4696-9078-AE8E-3E67DDD65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1928102"/>
            <a:ext cx="263723" cy="263723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FA18F11C-E1C7-0D07-0AFB-9F2669C2CF17}"/>
              </a:ext>
            </a:extLst>
          </p:cNvPr>
          <p:cNvSpPr/>
          <p:nvPr/>
        </p:nvSpPr>
        <p:spPr>
          <a:xfrm>
            <a:off x="838200" y="2356608"/>
            <a:ext cx="3747052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Schnelle </a:t>
            </a: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Reaktion</a:t>
            </a:r>
            <a:endParaRPr lang="en-US" sz="2000" dirty="0"/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8CD86315-4180-111C-57BF-6EDB1B70742C}"/>
              </a:ext>
            </a:extLst>
          </p:cNvPr>
          <p:cNvSpPr/>
          <p:nvPr/>
        </p:nvSpPr>
        <p:spPr>
          <a:xfrm>
            <a:off x="838200" y="2652597"/>
            <a:ext cx="652260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Schnelle Umsetzung bei Änderungen - ohne lange Wartezeiten</a:t>
            </a:r>
            <a:endParaRPr lang="en-US" sz="1400" dirty="0"/>
          </a:p>
        </p:txBody>
      </p:sp>
      <p:pic>
        <p:nvPicPr>
          <p:cNvPr id="7" name="Image 3" descr="preencoded.png">
            <a:extLst>
              <a:ext uri="{FF2B5EF4-FFF2-40B4-BE49-F238E27FC236}">
                <a16:creationId xmlns:a16="http://schemas.microsoft.com/office/drawing/2014/main" id="{AE080E28-1A3B-9202-452B-60A6CDDBAA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5583" y="1928102"/>
            <a:ext cx="263723" cy="263723"/>
          </a:xfrm>
          <a:prstGeom prst="rect">
            <a:avLst/>
          </a:prstGeom>
        </p:spPr>
      </p:pic>
      <p:sp>
        <p:nvSpPr>
          <p:cNvPr id="8" name="Text 10">
            <a:extLst>
              <a:ext uri="{FF2B5EF4-FFF2-40B4-BE49-F238E27FC236}">
                <a16:creationId xmlns:a16="http://schemas.microsoft.com/office/drawing/2014/main" id="{8FB57170-4C25-82B0-0F78-9C7631A1C26B}"/>
              </a:ext>
            </a:extLst>
          </p:cNvPr>
          <p:cNvSpPr/>
          <p:nvPr/>
        </p:nvSpPr>
        <p:spPr>
          <a:xfrm>
            <a:off x="7525583" y="2356608"/>
            <a:ext cx="2917130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Zuverlässigkeit</a:t>
            </a:r>
            <a:endParaRPr lang="en-US" sz="2000" dirty="0"/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6D572FE2-0CA0-D6AD-E68C-FF25781B974B}"/>
              </a:ext>
            </a:extLst>
          </p:cNvPr>
          <p:cNvSpPr/>
          <p:nvPr/>
        </p:nvSpPr>
        <p:spPr>
          <a:xfrm>
            <a:off x="7525583" y="2652597"/>
            <a:ext cx="652260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Bei Maschinenausfällen sofort Ersatz aus 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eigenem Fuhrpark</a:t>
            </a:r>
            <a:endParaRPr lang="en-US" sz="1400" dirty="0"/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45BCB38D-64B5-DD99-FE0F-BC53723AF0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3398965"/>
            <a:ext cx="263723" cy="263723"/>
          </a:xfrm>
          <a:prstGeom prst="rect">
            <a:avLst/>
          </a:prstGeom>
        </p:spPr>
      </p:pic>
      <p:sp>
        <p:nvSpPr>
          <p:cNvPr id="11" name="Text 12">
            <a:extLst>
              <a:ext uri="{FF2B5EF4-FFF2-40B4-BE49-F238E27FC236}">
                <a16:creationId xmlns:a16="http://schemas.microsoft.com/office/drawing/2014/main" id="{489FBEE7-CD61-9F6F-D2C6-FE950A7AAA43}"/>
              </a:ext>
            </a:extLst>
          </p:cNvPr>
          <p:cNvSpPr/>
          <p:nvPr/>
        </p:nvSpPr>
        <p:spPr>
          <a:xfrm>
            <a:off x="838200" y="3827471"/>
            <a:ext cx="2859157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Persönlicher</a:t>
            </a: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Kontakt</a:t>
            </a:r>
            <a:endParaRPr lang="en-US" sz="2000" dirty="0"/>
          </a:p>
        </p:txBody>
      </p:sp>
      <p:sp>
        <p:nvSpPr>
          <p:cNvPr id="12" name="Text 13">
            <a:extLst>
              <a:ext uri="{FF2B5EF4-FFF2-40B4-BE49-F238E27FC236}">
                <a16:creationId xmlns:a16="http://schemas.microsoft.com/office/drawing/2014/main" id="{FBEFEE17-FB40-0241-4083-CA83B3BA50DE}"/>
              </a:ext>
            </a:extLst>
          </p:cNvPr>
          <p:cNvSpPr/>
          <p:nvPr/>
        </p:nvSpPr>
        <p:spPr>
          <a:xfrm>
            <a:off x="838200" y="4123461"/>
            <a:ext cx="652260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Direkter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Ansprechpartner</a:t>
            </a:r>
            <a:endParaRPr lang="en-US" sz="1400" dirty="0"/>
          </a:p>
        </p:txBody>
      </p:sp>
      <p:pic>
        <p:nvPicPr>
          <p:cNvPr id="13" name="Image 5" descr="preencoded.png">
            <a:extLst>
              <a:ext uri="{FF2B5EF4-FFF2-40B4-BE49-F238E27FC236}">
                <a16:creationId xmlns:a16="http://schemas.microsoft.com/office/drawing/2014/main" id="{BE8235DD-2734-2593-9E0A-EDE749B15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25583" y="3398965"/>
            <a:ext cx="263723" cy="263723"/>
          </a:xfrm>
          <a:prstGeom prst="rect">
            <a:avLst/>
          </a:prstGeom>
        </p:spPr>
      </p:pic>
      <p:sp>
        <p:nvSpPr>
          <p:cNvPr id="14" name="Text 14">
            <a:extLst>
              <a:ext uri="{FF2B5EF4-FFF2-40B4-BE49-F238E27FC236}">
                <a16:creationId xmlns:a16="http://schemas.microsoft.com/office/drawing/2014/main" id="{47998DCC-4B04-C5B6-5212-0A7583BDE1D2}"/>
              </a:ext>
            </a:extLst>
          </p:cNvPr>
          <p:cNvSpPr/>
          <p:nvPr/>
        </p:nvSpPr>
        <p:spPr>
          <a:xfrm>
            <a:off x="7525583" y="3827471"/>
            <a:ext cx="4116452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Qualität</a:t>
            </a: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ohne</a:t>
            </a: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Kompromisse</a:t>
            </a:r>
            <a:endParaRPr lang="en-US" sz="2000" dirty="0"/>
          </a:p>
        </p:txBody>
      </p:sp>
      <p:sp>
        <p:nvSpPr>
          <p:cNvPr id="15" name="Text 15">
            <a:extLst>
              <a:ext uri="{FF2B5EF4-FFF2-40B4-BE49-F238E27FC236}">
                <a16:creationId xmlns:a16="http://schemas.microsoft.com/office/drawing/2014/main" id="{63D3DB39-90D0-FD9D-E615-4919DDAE6E3E}"/>
              </a:ext>
            </a:extLst>
          </p:cNvPr>
          <p:cNvSpPr/>
          <p:nvPr/>
        </p:nvSpPr>
        <p:spPr>
          <a:xfrm>
            <a:off x="7525583" y="4123461"/>
            <a:ext cx="652260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Vetter, OTDR,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Spleißen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1400" dirty="0"/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6951AB6F-8012-2197-82B9-78244EB14B0F}"/>
              </a:ext>
            </a:extLst>
          </p:cNvPr>
          <p:cNvSpPr txBox="1">
            <a:spLocks/>
          </p:cNvSpPr>
          <p:nvPr/>
        </p:nvSpPr>
        <p:spPr>
          <a:xfrm>
            <a:off x="738116" y="48772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Unser Stolz: </a:t>
            </a:r>
            <a:r>
              <a:rPr lang="de-DE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Zufriedene Auftraggeber, die uns weiterempfehlen</a:t>
            </a:r>
          </a:p>
        </p:txBody>
      </p:sp>
    </p:spTree>
    <p:extLst>
      <p:ext uri="{BB962C8B-B14F-4D97-AF65-F5344CB8AC3E}">
        <p14:creationId xmlns:p14="http://schemas.microsoft.com/office/powerpoint/2010/main" val="2744510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469D7-316C-2248-A699-A36FEA06C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35F5F0-A0E5-FAFD-CE94-C443D061F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243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002C1AC-071D-2CFA-40C8-9482137E31EE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D24FE2AC-34D7-E48C-BFC0-70355EBEC6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6236339"/>
              </p:ext>
            </p:extLst>
          </p:nvPr>
        </p:nvGraphicFramePr>
        <p:xfrm>
          <a:off x="433495" y="1835574"/>
          <a:ext cx="6180919" cy="460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03F8173D-E082-44E8-B1DA-1BCC4CE810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604507"/>
              </p:ext>
            </p:extLst>
          </p:nvPr>
        </p:nvGraphicFramePr>
        <p:xfrm>
          <a:off x="7125546" y="3991924"/>
          <a:ext cx="4436976" cy="179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488">
                  <a:extLst>
                    <a:ext uri="{9D8B030D-6E8A-4147-A177-3AD203B41FA5}">
                      <a16:colId xmlns:a16="http://schemas.microsoft.com/office/drawing/2014/main" val="1403941109"/>
                    </a:ext>
                  </a:extLst>
                </a:gridCol>
                <a:gridCol w="2218488">
                  <a:extLst>
                    <a:ext uri="{9D8B030D-6E8A-4147-A177-3AD203B41FA5}">
                      <a16:colId xmlns:a16="http://schemas.microsoft.com/office/drawing/2014/main" val="1899213434"/>
                    </a:ext>
                  </a:extLst>
                </a:gridCol>
              </a:tblGrid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Jahr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Umsatzprognose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73233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10 - 11 Mio.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670328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14 - 16 Mio.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75915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20 - 22 Mio. EUR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06693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AEE8FD26-9762-D551-D39B-D38D51924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Zukunftsausblick 2026 - 2028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A3CE228-801E-A086-4104-DCC1E45E0819}"/>
              </a:ext>
            </a:extLst>
          </p:cNvPr>
          <p:cNvSpPr txBox="1">
            <a:spLocks/>
          </p:cNvSpPr>
          <p:nvPr/>
        </p:nvSpPr>
        <p:spPr>
          <a:xfrm>
            <a:off x="838200" y="1544319"/>
            <a:ext cx="8821439" cy="514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rgbClr val="258BA2"/>
              </a:buClr>
              <a:buFont typeface="Arial" panose="020B0604020202020204" pitchFamily="34" charset="0"/>
              <a:buNone/>
            </a:pPr>
            <a:r>
              <a:rPr lang="de-DE" sz="2900" dirty="0">
                <a:solidFill>
                  <a:schemeClr val="tx1">
                    <a:lumMod val="75000"/>
                    <a:lumOff val="25000"/>
                  </a:schemeClr>
                </a:solidFill>
                <a:latin typeface=""/>
                <a:ea typeface="Open Sans ExtraBold" pitchFamily="2" charset="0"/>
                <a:cs typeface="Open Sans ExtraBold" pitchFamily="2" charset="0"/>
              </a:rPr>
              <a:t>Erwartetes Wachstum: 20-30 % pro Jahr</a:t>
            </a:r>
            <a:endParaRPr lang="de-DE" sz="600" dirty="0">
              <a:solidFill>
                <a:schemeClr val="accent6"/>
              </a:solidFill>
              <a:latin typeface="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FD52C317-9AD1-59E2-9617-2CC3AFB9C37C}"/>
              </a:ext>
            </a:extLst>
          </p:cNvPr>
          <p:cNvSpPr txBox="1">
            <a:spLocks/>
          </p:cNvSpPr>
          <p:nvPr/>
        </p:nvSpPr>
        <p:spPr>
          <a:xfrm>
            <a:off x="7051544" y="2303946"/>
            <a:ext cx="10515600" cy="2131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Potentielles Gesamtwachstum bis 2028</a:t>
            </a:r>
            <a:br>
              <a:rPr lang="de-DE" sz="2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2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120% - 160%</a:t>
            </a:r>
            <a:br>
              <a:rPr lang="de-DE" sz="20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Von 8,3 auf bis zu 22 Mio. EUR in nur 3 Jahren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83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2B181-AD2A-6F7E-44EC-9AC3A2BD5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>
            <a:extLst>
              <a:ext uri="{FF2B5EF4-FFF2-40B4-BE49-F238E27FC236}">
                <a16:creationId xmlns:a16="http://schemas.microsoft.com/office/drawing/2014/main" id="{6D18F280-5E51-8432-DAFF-C2DF21E6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99" y="-7818"/>
            <a:ext cx="457200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2391E0-1B3C-F40D-1A03-281333218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Kontaktieren Sie uns!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3276E5-2C61-6D22-041A-D00173F2AA3A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5" name="Text 8">
            <a:extLst>
              <a:ext uri="{FF2B5EF4-FFF2-40B4-BE49-F238E27FC236}">
                <a16:creationId xmlns:a16="http://schemas.microsoft.com/office/drawing/2014/main" id="{1BEAB46A-EA0F-35EB-E854-F227AC46E8BD}"/>
              </a:ext>
            </a:extLst>
          </p:cNvPr>
          <p:cNvSpPr/>
          <p:nvPr/>
        </p:nvSpPr>
        <p:spPr>
          <a:xfrm>
            <a:off x="838200" y="2110947"/>
            <a:ext cx="173569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Hauptsitz</a:t>
            </a:r>
            <a:endParaRPr lang="en-US" sz="2000" dirty="0"/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45B7F048-3E5B-8B4F-DACC-194560D681D2}"/>
              </a:ext>
            </a:extLst>
          </p:cNvPr>
          <p:cNvSpPr/>
          <p:nvPr/>
        </p:nvSpPr>
        <p:spPr>
          <a:xfrm>
            <a:off x="838200" y="2406936"/>
            <a:ext cx="6522601" cy="780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de-DE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Ofiba GmbH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Dr.-Hans-Böckler-Straße 262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47179 Duisburg</a:t>
            </a:r>
            <a:endParaRPr lang="en-US" sz="1400" dirty="0"/>
          </a:p>
        </p:txBody>
      </p:sp>
      <p:sp>
        <p:nvSpPr>
          <p:cNvPr id="8" name="Text 10">
            <a:extLst>
              <a:ext uri="{FF2B5EF4-FFF2-40B4-BE49-F238E27FC236}">
                <a16:creationId xmlns:a16="http://schemas.microsoft.com/office/drawing/2014/main" id="{A34E0A51-91AA-4AC3-71E8-70B30329C8AF}"/>
              </a:ext>
            </a:extLst>
          </p:cNvPr>
          <p:cNvSpPr/>
          <p:nvPr/>
        </p:nvSpPr>
        <p:spPr>
          <a:xfrm>
            <a:off x="7525583" y="2110947"/>
            <a:ext cx="173569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Hauptsitz</a:t>
            </a:r>
            <a:endParaRPr lang="en-US" sz="2000" dirty="0"/>
          </a:p>
        </p:txBody>
      </p:sp>
      <p:sp>
        <p:nvSpPr>
          <p:cNvPr id="9" name="Text 11">
            <a:extLst>
              <a:ext uri="{FF2B5EF4-FFF2-40B4-BE49-F238E27FC236}">
                <a16:creationId xmlns:a16="http://schemas.microsoft.com/office/drawing/2014/main" id="{7ABC28A7-7A65-650F-CFFB-511F16D04E99}"/>
              </a:ext>
            </a:extLst>
          </p:cNvPr>
          <p:cNvSpPr/>
          <p:nvPr/>
        </p:nvSpPr>
        <p:spPr>
          <a:xfrm>
            <a:off x="7525583" y="2406936"/>
            <a:ext cx="6522601" cy="71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de-DE" sz="1400" b="1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elsertec</a:t>
            </a:r>
            <a:r>
              <a:rPr lang="de-DE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GmbH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Dr.-Hans-Böckler-Straße 262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47179 Duisburg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sz="1400" dirty="0"/>
          </a:p>
        </p:txBody>
      </p:sp>
      <p:sp>
        <p:nvSpPr>
          <p:cNvPr id="26" name="Text 8">
            <a:extLst>
              <a:ext uri="{FF2B5EF4-FFF2-40B4-BE49-F238E27FC236}">
                <a16:creationId xmlns:a16="http://schemas.microsoft.com/office/drawing/2014/main" id="{6444B448-CA5C-66E9-1BBE-5572FA12ECC5}"/>
              </a:ext>
            </a:extLst>
          </p:cNvPr>
          <p:cNvSpPr/>
          <p:nvPr/>
        </p:nvSpPr>
        <p:spPr>
          <a:xfrm>
            <a:off x="838200" y="3436818"/>
            <a:ext cx="2872409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</a:rPr>
              <a:t>Backoffice &amp; Lager</a:t>
            </a:r>
            <a:endParaRPr lang="en-US" sz="2000" dirty="0"/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EED5FADD-EE33-4C82-9945-E7D24E51B4E8}"/>
              </a:ext>
            </a:extLst>
          </p:cNvPr>
          <p:cNvSpPr/>
          <p:nvPr/>
        </p:nvSpPr>
        <p:spPr>
          <a:xfrm>
            <a:off x="838200" y="3732807"/>
            <a:ext cx="6522601" cy="7802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Thyssenstraße 179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46535 Dinslaken</a:t>
            </a:r>
            <a:r>
              <a:rPr lang="de-DE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										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de-DE" sz="14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10.000 m² Lagerfläche</a:t>
            </a:r>
          </a:p>
        </p:txBody>
      </p:sp>
      <p:sp>
        <p:nvSpPr>
          <p:cNvPr id="28" name="Text 10">
            <a:extLst>
              <a:ext uri="{FF2B5EF4-FFF2-40B4-BE49-F238E27FC236}">
                <a16:creationId xmlns:a16="http://schemas.microsoft.com/office/drawing/2014/main" id="{47F4B6C0-B346-3850-58A8-28EBE837536C}"/>
              </a:ext>
            </a:extLst>
          </p:cNvPr>
          <p:cNvSpPr/>
          <p:nvPr/>
        </p:nvSpPr>
        <p:spPr>
          <a:xfrm>
            <a:off x="7525583" y="3436818"/>
            <a:ext cx="1735693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Backoffice</a:t>
            </a:r>
            <a:endParaRPr lang="en-US" sz="2000" dirty="0"/>
          </a:p>
        </p:txBody>
      </p:sp>
      <p:sp>
        <p:nvSpPr>
          <p:cNvPr id="29" name="Text 11">
            <a:extLst>
              <a:ext uri="{FF2B5EF4-FFF2-40B4-BE49-F238E27FC236}">
                <a16:creationId xmlns:a16="http://schemas.microsoft.com/office/drawing/2014/main" id="{48C9713D-7574-78B9-7161-0E28F02C8ECA}"/>
              </a:ext>
            </a:extLst>
          </p:cNvPr>
          <p:cNvSpPr/>
          <p:nvPr/>
        </p:nvSpPr>
        <p:spPr>
          <a:xfrm>
            <a:off x="7525583" y="3732807"/>
            <a:ext cx="6522601" cy="501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Thyssenstraße 179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46535 Dinslaken</a:t>
            </a:r>
            <a:b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endParaRPr lang="en-US" sz="1400" dirty="0"/>
          </a:p>
        </p:txBody>
      </p:sp>
      <p:sp>
        <p:nvSpPr>
          <p:cNvPr id="30" name="Text 8">
            <a:extLst>
              <a:ext uri="{FF2B5EF4-FFF2-40B4-BE49-F238E27FC236}">
                <a16:creationId xmlns:a16="http://schemas.microsoft.com/office/drawing/2014/main" id="{5431FF5E-AC8D-14FF-B828-4D2508963EAF}"/>
              </a:ext>
            </a:extLst>
          </p:cNvPr>
          <p:cNvSpPr/>
          <p:nvPr/>
        </p:nvSpPr>
        <p:spPr>
          <a:xfrm>
            <a:off x="838200" y="4876968"/>
            <a:ext cx="2435087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Geschäftsführung</a:t>
            </a:r>
            <a:endParaRPr lang="en-US" sz="2000" dirty="0"/>
          </a:p>
        </p:txBody>
      </p:sp>
      <p:sp>
        <p:nvSpPr>
          <p:cNvPr id="31" name="Text 9">
            <a:extLst>
              <a:ext uri="{FF2B5EF4-FFF2-40B4-BE49-F238E27FC236}">
                <a16:creationId xmlns:a16="http://schemas.microsoft.com/office/drawing/2014/main" id="{D143FF55-3E0B-76E9-0707-D457380FEDF2}"/>
              </a:ext>
            </a:extLst>
          </p:cNvPr>
          <p:cNvSpPr/>
          <p:nvPr/>
        </p:nvSpPr>
        <p:spPr>
          <a:xfrm>
            <a:off x="838200" y="5172957"/>
            <a:ext cx="6522601" cy="62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Geschäftsführerin: Özlem Arslan</a:t>
            </a:r>
          </a:p>
          <a:p>
            <a:pPr marL="0" indent="0" algn="l">
              <a:lnSpc>
                <a:spcPts val="1650"/>
              </a:lnSpc>
              <a:buNone/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Gesellschafter / Prokurist: Erol Arslan</a:t>
            </a:r>
          </a:p>
        </p:txBody>
      </p:sp>
      <p:sp>
        <p:nvSpPr>
          <p:cNvPr id="32" name="Text 10">
            <a:extLst>
              <a:ext uri="{FF2B5EF4-FFF2-40B4-BE49-F238E27FC236}">
                <a16:creationId xmlns:a16="http://schemas.microsoft.com/office/drawing/2014/main" id="{98CAD1F8-342B-0604-AEC7-482A34A5ACE8}"/>
              </a:ext>
            </a:extLst>
          </p:cNvPr>
          <p:cNvSpPr/>
          <p:nvPr/>
        </p:nvSpPr>
        <p:spPr>
          <a:xfrm>
            <a:off x="7525583" y="4876968"/>
            <a:ext cx="2314156" cy="2169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Geschäftsführung</a:t>
            </a:r>
            <a:endParaRPr lang="en-US" sz="2000" dirty="0"/>
          </a:p>
          <a:p>
            <a:pPr marL="0" indent="0" algn="l">
              <a:lnSpc>
                <a:spcPts val="1700"/>
              </a:lnSpc>
              <a:buNone/>
            </a:pPr>
            <a:endParaRPr lang="en-US" sz="2000" dirty="0"/>
          </a:p>
        </p:txBody>
      </p:sp>
      <p:sp>
        <p:nvSpPr>
          <p:cNvPr id="33" name="Text 11">
            <a:extLst>
              <a:ext uri="{FF2B5EF4-FFF2-40B4-BE49-F238E27FC236}">
                <a16:creationId xmlns:a16="http://schemas.microsoft.com/office/drawing/2014/main" id="{B80E867C-5011-5706-DDBC-F5D62AB4AB95}"/>
              </a:ext>
            </a:extLst>
          </p:cNvPr>
          <p:cNvSpPr/>
          <p:nvPr/>
        </p:nvSpPr>
        <p:spPr>
          <a:xfrm>
            <a:off x="7525583" y="5172957"/>
            <a:ext cx="6522601" cy="210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50"/>
              </a:lnSpc>
            </a:pPr>
            <a:r>
              <a:rPr lang="de-DE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Gesellschafter / Geschäftsführer: Erol Arslan</a:t>
            </a:r>
            <a:endParaRPr lang="en-US" sz="1400" dirty="0"/>
          </a:p>
        </p:txBody>
      </p:sp>
      <p:sp>
        <p:nvSpPr>
          <p:cNvPr id="34" name="Text 8">
            <a:extLst>
              <a:ext uri="{FF2B5EF4-FFF2-40B4-BE49-F238E27FC236}">
                <a16:creationId xmlns:a16="http://schemas.microsoft.com/office/drawing/2014/main" id="{28B8EABD-B67F-C156-CA42-68876532CD77}"/>
              </a:ext>
            </a:extLst>
          </p:cNvPr>
          <p:cNvSpPr/>
          <p:nvPr/>
        </p:nvSpPr>
        <p:spPr>
          <a:xfrm>
            <a:off x="768627" y="6088042"/>
            <a:ext cx="11343860" cy="284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pt-BR" sz="2200" dirty="0" err="1">
                <a:solidFill>
                  <a:srgbClr val="384653"/>
                </a:solidFill>
                <a:latin typeface="Barlow" panose="00000500000000000000" pitchFamily="2" charset="0"/>
                <a:ea typeface="Barlow Bold" pitchFamily="34" charset="-122"/>
                <a:cs typeface="Barlow Bold" pitchFamily="34" charset="-120"/>
              </a:rPr>
              <a:t>Tel</a:t>
            </a:r>
            <a:r>
              <a:rPr lang="pt-BR" sz="2200" dirty="0">
                <a:solidFill>
                  <a:srgbClr val="384653"/>
                </a:solidFill>
                <a:latin typeface="Barlow" panose="00000500000000000000" pitchFamily="2" charset="0"/>
                <a:ea typeface="Barlow Bold" pitchFamily="34" charset="-122"/>
                <a:cs typeface="Barlow Bold" pitchFamily="34" charset="-120"/>
              </a:rPr>
              <a:t>: 02064 1412276	Fax: 02064 1412278	E-Mail: </a:t>
            </a:r>
            <a:r>
              <a:rPr lang="pt-BR" sz="2200" dirty="0" err="1">
                <a:solidFill>
                  <a:srgbClr val="384653"/>
                </a:solidFill>
                <a:latin typeface="Barlow" panose="00000500000000000000" pitchFamily="2" charset="0"/>
                <a:ea typeface="Barlow Bold" pitchFamily="34" charset="-122"/>
                <a:cs typeface="Barlow Bold" pitchFamily="34" charset="-120"/>
              </a:rPr>
              <a:t>info@ofiba.de</a:t>
            </a:r>
            <a:r>
              <a:rPr lang="pt-BR" sz="2200" dirty="0">
                <a:solidFill>
                  <a:srgbClr val="384653"/>
                </a:solidFill>
                <a:latin typeface="Barlow" panose="00000500000000000000" pitchFamily="2" charset="0"/>
                <a:ea typeface="Barlow Bold" pitchFamily="34" charset="-122"/>
                <a:cs typeface="Barlow Bold" pitchFamily="34" charset="-120"/>
              </a:rPr>
              <a:t>	Web: </a:t>
            </a:r>
            <a:r>
              <a:rPr lang="pt-BR" sz="2200" dirty="0" err="1">
                <a:solidFill>
                  <a:srgbClr val="384653"/>
                </a:solidFill>
                <a:latin typeface="Barlow" panose="00000500000000000000" pitchFamily="2" charset="0"/>
                <a:ea typeface="Barlow Bold" pitchFamily="34" charset="-122"/>
                <a:cs typeface="Barlow Bold" pitchFamily="34" charset="-120"/>
              </a:rPr>
              <a:t>www.ofiba.de</a:t>
            </a:r>
            <a:endParaRPr lang="pt-BR" sz="2200" dirty="0">
              <a:solidFill>
                <a:srgbClr val="384653"/>
              </a:solidFill>
              <a:latin typeface="Barlow" panose="00000500000000000000" pitchFamily="2" charset="0"/>
              <a:ea typeface="Barlow Bold" pitchFamily="34" charset="-122"/>
              <a:cs typeface="Barlow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9313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59ABF-E5ED-00B6-F7D9-0C54A1768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A65DF-FACC-6D9E-C73B-831895E33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Standorte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346531-E8BF-A644-5D10-4E67B90BD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Hauptsitz</a:t>
            </a:r>
            <a:br>
              <a:rPr lang="de-DE" sz="3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3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Dr.-Hans-Böckler-Straße 262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47179 Duisburg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latin typeface="Montserrat" pitchFamily="2" charset="0"/>
              </a:rPr>
              <a:t>📍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Backoffice &amp; Lager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200" dirty="0"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Thyssenstr. 179 </a:t>
            </a:r>
            <a:b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46535 Dinslaken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3000" b="1" dirty="0">
                <a:solidFill>
                  <a:srgbClr val="258BA2"/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10.000 m² Lagerfläche</a:t>
            </a:r>
            <a:r>
              <a:rPr lang="de-DE" sz="3000" dirty="0">
                <a:solidFill>
                  <a:srgbClr val="258BA2"/>
                </a:solidFill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 </a:t>
            </a:r>
            <a:br>
              <a:rPr lang="de-DE" sz="3000" dirty="0">
                <a:solidFill>
                  <a:srgbClr val="258BA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in 46535 Dinslaken, Thyssenstr. 179 </a:t>
            </a:r>
            <a:endParaRPr lang="de-DE" sz="26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6C24DAA-5463-9A27-B380-71241CFCBB7B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1F88CAA-78B0-2341-1977-ADC9F22C1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62" y="-1"/>
            <a:ext cx="661573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730F7-EBEB-76B5-3059-F1D7CD69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1E78AA-2AD4-9A48-7429-2759F0EC3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3034"/>
            <a:ext cx="5257800" cy="1050004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solidFill>
                  <a:srgbClr val="258BA2"/>
                </a:solidFill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2019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	Gründung</a:t>
            </a:r>
            <a:br>
              <a:rPr lang="de-DE" sz="3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Start als Nachunternehmer</a:t>
            </a:r>
          </a:p>
          <a:p>
            <a:pPr marL="0" indent="0">
              <a:lnSpc>
                <a:spcPct val="11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7DD3FC5-8232-8258-CFF5-CDE496C28691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25F931-5521-BD70-0379-2F804EE74EAA}"/>
              </a:ext>
            </a:extLst>
          </p:cNvPr>
          <p:cNvSpPr txBox="1"/>
          <p:nvPr/>
        </p:nvSpPr>
        <p:spPr>
          <a:xfrm>
            <a:off x="838199" y="1485248"/>
            <a:ext cx="7713018" cy="159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solidFill>
                  <a:srgbClr val="258BA2"/>
                </a:solidFill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2021</a:t>
            </a:r>
            <a:r>
              <a:rPr lang="de-DE" sz="24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Expansion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nach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Baden-Württemberg</a:t>
            </a:r>
            <a:br>
              <a:rPr lang="de-DE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Erfolgreiche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Prequalifikation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bei EnBW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Umsetzung von Projekten für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Compactnet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Netcom, EnBW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CBCAB5-30ED-6A7E-A22F-5E2498D60DDB}"/>
              </a:ext>
            </a:extLst>
          </p:cNvPr>
          <p:cNvSpPr txBox="1"/>
          <p:nvPr/>
        </p:nvSpPr>
        <p:spPr>
          <a:xfrm>
            <a:off x="838198" y="3228441"/>
            <a:ext cx="8085085" cy="1597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solidFill>
                  <a:srgbClr val="258BA2"/>
                </a:solidFill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2023</a:t>
            </a:r>
            <a:r>
              <a:rPr lang="de-DE" sz="24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Rückkehr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nach Nordrhein-Westfalen</a:t>
            </a:r>
            <a:br>
              <a:rPr lang="de-DE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Projekte für die Stadt Duisburg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Stadt Essen mit </a:t>
            </a:r>
            <a:r>
              <a:rPr lang="de-D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Ruhrfibre</a:t>
            </a:r>
            <a:b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</a:b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</a:t>
            </a:r>
            <a:r>
              <a:rPr lang="de-DE" sz="2000" dirty="0">
                <a:solidFill>
                  <a:srgbClr val="258BA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Alle Projekte erfolgreich abgeschlossen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629F653-6DD4-A6A1-04EA-B15595AE4B23}"/>
              </a:ext>
            </a:extLst>
          </p:cNvPr>
          <p:cNvSpPr txBox="1"/>
          <p:nvPr/>
        </p:nvSpPr>
        <p:spPr>
          <a:xfrm>
            <a:off x="838197" y="4985586"/>
            <a:ext cx="7599508" cy="125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sz="3000" dirty="0">
                <a:solidFill>
                  <a:srgbClr val="258BA2"/>
                </a:solidFill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2025</a:t>
            </a:r>
            <a:r>
              <a:rPr lang="de-DE" sz="24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 	</a:t>
            </a:r>
            <a:r>
              <a:rPr lang="de-DE" sz="3000" b="1" dirty="0"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Heute </a:t>
            </a:r>
            <a:r>
              <a:rPr lang="de-DE" sz="3000" dirty="0">
                <a:latin typeface="Barlow" panose="00000500000000000000" pitchFamily="2" charset="0"/>
                <a:ea typeface="Open Sans Light" pitchFamily="2" charset="0"/>
                <a:cs typeface="Open Sans Light" pitchFamily="2" charset="0"/>
              </a:rPr>
              <a:t>kontinuierliches Wachstum</a:t>
            </a:r>
            <a:br>
              <a:rPr lang="de-DE" sz="24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</a:br>
            <a:r>
              <a:rPr lang="de-DE" sz="2000" b="1" dirty="0"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	</a:t>
            </a: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DCC Duisburg – laufende Projekte</a:t>
            </a:r>
            <a:endParaRPr lang="de-DE" sz="2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de-D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	kontinuierliches Wachstum</a:t>
            </a:r>
            <a:endParaRPr lang="de-DE" sz="2000" dirty="0">
              <a:solidFill>
                <a:srgbClr val="258BA2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E7944076-2226-AEDF-0DA3-396500A0B464}"/>
              </a:ext>
            </a:extLst>
          </p:cNvPr>
          <p:cNvSpPr txBox="1">
            <a:spLocks/>
          </p:cNvSpPr>
          <p:nvPr/>
        </p:nvSpPr>
        <p:spPr>
          <a:xfrm>
            <a:off x="23671" y="-227303"/>
            <a:ext cx="12192000" cy="1135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de-DE" sz="7200" b="1" dirty="0">
                <a:solidFill>
                  <a:srgbClr val="ECECEC"/>
                </a:solidFill>
                <a:latin typeface="Barlow" panose="00000500000000000000" pitchFamily="2" charset="0"/>
                <a:ea typeface="Open Sans ExtraBold" pitchFamily="2" charset="0"/>
                <a:cs typeface="Open Sans ExtraBold" pitchFamily="2" charset="0"/>
              </a:rPr>
              <a:t>ERFOLGREICH</a:t>
            </a:r>
          </a:p>
        </p:txBody>
      </p:sp>
    </p:spTree>
    <p:extLst>
      <p:ext uri="{BB962C8B-B14F-4D97-AF65-F5344CB8AC3E}">
        <p14:creationId xmlns:p14="http://schemas.microsoft.com/office/powerpoint/2010/main" val="1336880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195E5-1E4C-A4EB-E710-594DA09C3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3DB4BBF-EC62-A986-0394-CA530DAF66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500" y="0"/>
            <a:ext cx="5143499" cy="6858000"/>
          </a:xfrm>
          <a:prstGeom prst="rect">
            <a:avLst/>
          </a:prstGeom>
          <a:noFill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4842FF-EAAD-88C2-89AA-95C8F498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Mission &amp; Unternehmenswerte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54966FF-B998-F3FB-3E6C-7709E0D520AD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E4A50D13-F184-2182-B005-A20053BB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85" y="1796813"/>
            <a:ext cx="143232" cy="1055370"/>
          </a:xfrm>
          <a:prstGeom prst="rect">
            <a:avLst/>
          </a:prstGeom>
        </p:spPr>
      </p:pic>
      <p:sp>
        <p:nvSpPr>
          <p:cNvPr id="10" name="Text 2">
            <a:extLst>
              <a:ext uri="{FF2B5EF4-FFF2-40B4-BE49-F238E27FC236}">
                <a16:creationId xmlns:a16="http://schemas.microsoft.com/office/drawing/2014/main" id="{D3755B4C-6660-9D6C-7536-44E0A7C40DC9}"/>
              </a:ext>
            </a:extLst>
          </p:cNvPr>
          <p:cNvSpPr/>
          <p:nvPr/>
        </p:nvSpPr>
        <p:spPr>
          <a:xfrm>
            <a:off x="1392367" y="1916787"/>
            <a:ext cx="4657250" cy="4858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Unsere Mission</a:t>
            </a:r>
            <a:endParaRPr lang="en-US" sz="32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80B2819C-AE01-C270-04D5-DEAC93C4F4CF}"/>
              </a:ext>
            </a:extLst>
          </p:cNvPr>
          <p:cNvSpPr/>
          <p:nvPr/>
        </p:nvSpPr>
        <p:spPr>
          <a:xfrm>
            <a:off x="1392367" y="2256114"/>
            <a:ext cx="6199347" cy="2308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Wir unterstützen unsere Auftraggeber professionell beim Ausbau der digitalen Infrastruktur. Durch verlässliche Projektrealisierung schaffen wir die Verbindungen von morgen.</a:t>
            </a:r>
            <a:endParaRPr lang="en-US" sz="2400" dirty="0"/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82C9E465-A19E-13B2-5857-7C4EE02A5145}"/>
              </a:ext>
            </a:extLst>
          </p:cNvPr>
          <p:cNvSpPr/>
          <p:nvPr/>
        </p:nvSpPr>
        <p:spPr>
          <a:xfrm>
            <a:off x="1392367" y="4870244"/>
            <a:ext cx="3751134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3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Unsere Vision</a:t>
            </a:r>
            <a:endParaRPr lang="en-US" sz="3200" dirty="0"/>
          </a:p>
        </p:txBody>
      </p:sp>
      <p:sp>
        <p:nvSpPr>
          <p:cNvPr id="15" name="Text 6">
            <a:extLst>
              <a:ext uri="{FF2B5EF4-FFF2-40B4-BE49-F238E27FC236}">
                <a16:creationId xmlns:a16="http://schemas.microsoft.com/office/drawing/2014/main" id="{8C3171CE-9EC9-EF58-094F-CBAF85E755A4}"/>
              </a:ext>
            </a:extLst>
          </p:cNvPr>
          <p:cNvSpPr/>
          <p:nvPr/>
        </p:nvSpPr>
        <p:spPr>
          <a:xfrm>
            <a:off x="1392367" y="5331380"/>
            <a:ext cx="6199346" cy="936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Unser Stolz: Zufriedene Auftraggeber, </a:t>
            </a:r>
          </a:p>
          <a:p>
            <a:pPr marL="0" indent="0" algn="l">
              <a:buNone/>
            </a:pP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die </a:t>
            </a:r>
            <a:r>
              <a:rPr lang="en-US" sz="2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uns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weiterempfehlen</a:t>
            </a:r>
            <a:r>
              <a:rPr lang="en-US" sz="2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2400" dirty="0"/>
          </a:p>
        </p:txBody>
      </p:sp>
      <p:pic>
        <p:nvPicPr>
          <p:cNvPr id="16" name="Image 0" descr="preencoded.png">
            <a:extLst>
              <a:ext uri="{FF2B5EF4-FFF2-40B4-BE49-F238E27FC236}">
                <a16:creationId xmlns:a16="http://schemas.microsoft.com/office/drawing/2014/main" id="{29FC79EA-3766-B3DB-96B5-A27910DB4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985" y="4756325"/>
            <a:ext cx="143232" cy="10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3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807CC-D83A-C8C1-0989-54320D00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C2AD7F9-21F0-F1EF-EE26-6E42D20F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131243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028E54F-7124-87C4-682D-8EEFB3A92899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3505CD6E-B46C-FDB2-0314-B376D5CB15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796638"/>
              </p:ext>
            </p:extLst>
          </p:nvPr>
        </p:nvGraphicFramePr>
        <p:xfrm>
          <a:off x="433495" y="1835574"/>
          <a:ext cx="6180919" cy="460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D6C559AB-CD15-CD72-DE98-81093E282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155138"/>
              </p:ext>
            </p:extLst>
          </p:nvPr>
        </p:nvGraphicFramePr>
        <p:xfrm>
          <a:off x="7125547" y="3991924"/>
          <a:ext cx="4578771" cy="1794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257">
                  <a:extLst>
                    <a:ext uri="{9D8B030D-6E8A-4147-A177-3AD203B41FA5}">
                      <a16:colId xmlns:a16="http://schemas.microsoft.com/office/drawing/2014/main" val="1403941109"/>
                    </a:ext>
                  </a:extLst>
                </a:gridCol>
                <a:gridCol w="1526257">
                  <a:extLst>
                    <a:ext uri="{9D8B030D-6E8A-4147-A177-3AD203B41FA5}">
                      <a16:colId xmlns:a16="http://schemas.microsoft.com/office/drawing/2014/main" val="1899213434"/>
                    </a:ext>
                  </a:extLst>
                </a:gridCol>
                <a:gridCol w="1526257">
                  <a:extLst>
                    <a:ext uri="{9D8B030D-6E8A-4147-A177-3AD203B41FA5}">
                      <a16:colId xmlns:a16="http://schemas.microsoft.com/office/drawing/2014/main" val="1988995287"/>
                    </a:ext>
                  </a:extLst>
                </a:gridCol>
              </a:tblGrid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Jahr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Umsatz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Wachstum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573233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1,5 Mio.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670328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7,2 Mio.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6"/>
                          </a:solidFill>
                        </a:rPr>
                        <a:t>+ 380 %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75915"/>
                  </a:ext>
                </a:extLst>
              </a:tr>
              <a:tr h="448549">
                <a:tc>
                  <a:txBody>
                    <a:bodyPr/>
                    <a:lstStyle/>
                    <a:p>
                      <a:r>
                        <a:rPr lang="de-DE" dirty="0"/>
                        <a:t>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8,3 </a:t>
                      </a:r>
                      <a:r>
                        <a:rPr lang="de-DE" dirty="0" err="1"/>
                        <a:t>Mio</a:t>
                      </a:r>
                      <a:r>
                        <a:rPr lang="de-DE" dirty="0"/>
                        <a:t>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chemeClr val="accent6"/>
                          </a:solidFill>
                        </a:rPr>
                        <a:t>+ 15 %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066938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2D07E34-6751-7BB3-A221-CD6E57EF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Wachstum 2023 - 2025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B1A7F47-2F38-185E-B35F-5A7F21B4A42A}"/>
              </a:ext>
            </a:extLst>
          </p:cNvPr>
          <p:cNvSpPr txBox="1">
            <a:spLocks/>
          </p:cNvSpPr>
          <p:nvPr/>
        </p:nvSpPr>
        <p:spPr>
          <a:xfrm>
            <a:off x="7037202" y="2666361"/>
            <a:ext cx="51905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24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Gesamtwachstum: +453%</a:t>
            </a:r>
            <a:br>
              <a:rPr lang="de-DE" sz="2400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</a:br>
            <a:r>
              <a:rPr lang="de-DE" sz="18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  <a:cs typeface="Poppins" panose="00000500000000000000" pitchFamily="2" charset="0"/>
              </a:rPr>
              <a:t>2021 - 2025</a:t>
            </a:r>
            <a:endParaRPr lang="de-DE" sz="4000" spc="3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78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CD3D8-FC84-9A5E-0E44-435052D11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E6ED41A-ADDC-3733-63DE-A13D0ED5BA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479" y="0"/>
            <a:ext cx="457252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06464CC-AE72-43CF-A5FF-1B7D4D97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Ausstattung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255113-0B4C-98E1-7001-0F513EFA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6 Bagger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verschiedener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Größenklassen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Minibagger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enge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Bereiche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mittelgroße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Bagger (5 – 6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Tonnen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)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LKW-Flotte für Transport &amp; Logistik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Thermofass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Asphaltarbeiten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Walze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fachgerechte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Verdichtung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Kleinmaterial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Rüttelplatte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Schneidegeräte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, …)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Absperrungen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 marL="0" indent="0">
              <a:buNone/>
            </a:pPr>
            <a:endParaRPr lang="de-DE" dirty="0">
              <a:latin typeface="Montserra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7B14477-BB12-F9CC-1DC2-B1A6E0B81F46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3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D7583-3FF4-EB93-A1DF-4E869361A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FDEC8D1-4638-5AB1-28E3-E3A14E71C1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999" y="0"/>
            <a:ext cx="457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ADA946-C871-230A-D20C-3009F3D7C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Ihre Vorteile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4D5430-58DF-C53E-2A89-5F003E96A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258BA2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Keine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Projektverzögerung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bei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Maschinenausfällen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Sofortiger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Maschinenersatz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aus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eigenem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Fuhrpark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Keine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Abhängigkeit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von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Vermietern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Garantierte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Termintreue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8C397C7-C883-9CA3-BFCA-3E9267DEF89C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5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A2A2-D53D-F344-6716-34AC6D85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DB6D3C2-87DF-75E8-C9D3-9861C0E3E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469" y="0"/>
            <a:ext cx="457152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48CC9-C4B9-25E7-9760-F8B2374E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258BA2"/>
                </a:solidFill>
                <a:latin typeface="Barlow" panose="00000500000000000000" pitchFamily="2" charset="0"/>
                <a:cs typeface="Poppins" panose="00000500000000000000" pitchFamily="2" charset="0"/>
              </a:rPr>
              <a:t>Spezialisierte Asphaltkolonne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8E5478-4681-7E53-CE8D-DEC7C7592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782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10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spezialisierte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Mitarbeiter</a:t>
            </a: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Thermofass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professionelle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Asphaltarbeiten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Walze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für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fachgerechte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Verdichtung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Komplette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Straßenwiederherstellung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  <a:p>
            <a:pPr>
              <a:lnSpc>
                <a:spcPct val="150000"/>
              </a:lnSpc>
              <a:buClr>
                <a:srgbClr val="258BA2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Keine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Abhängigkeit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 von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rPr>
              <a:t>Fremdfirmen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F89E08A-092F-4923-CEA9-AB8A2106B404}"/>
              </a:ext>
            </a:extLst>
          </p:cNvPr>
          <p:cNvSpPr/>
          <p:nvPr/>
        </p:nvSpPr>
        <p:spPr>
          <a:xfrm>
            <a:off x="1" y="6492875"/>
            <a:ext cx="12192000" cy="365125"/>
          </a:xfrm>
          <a:prstGeom prst="rect">
            <a:avLst/>
          </a:prstGeom>
          <a:solidFill>
            <a:srgbClr val="258B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258B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861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0</TotalTime>
  <Words>1204</Words>
  <Application>Microsoft Office PowerPoint</Application>
  <PresentationFormat>Breitbild</PresentationFormat>
  <Paragraphs>234</Paragraphs>
  <Slides>28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40" baseType="lpstr">
      <vt:lpstr>Aptos</vt:lpstr>
      <vt:lpstr>Aptos Display</vt:lpstr>
      <vt:lpstr>Arial</vt:lpstr>
      <vt:lpstr>Barlow</vt:lpstr>
      <vt:lpstr>Barlow Bold</vt:lpstr>
      <vt:lpstr>Calibri</vt:lpstr>
      <vt:lpstr>Courier New</vt:lpstr>
      <vt:lpstr>Montserrat</vt:lpstr>
      <vt:lpstr>Open Sans ExtraBold</vt:lpstr>
      <vt:lpstr>Open Sans Light</vt:lpstr>
      <vt:lpstr>Wingdings</vt:lpstr>
      <vt:lpstr>Office</vt:lpstr>
      <vt:lpstr>Unternehmensprofil</vt:lpstr>
      <vt:lpstr>Tätigkeitsbereiche</vt:lpstr>
      <vt:lpstr>Standorte</vt:lpstr>
      <vt:lpstr>PowerPoint-Präsentation</vt:lpstr>
      <vt:lpstr>Mission &amp; Unternehmenswerte</vt:lpstr>
      <vt:lpstr>Wachstum 2023 - 2025</vt:lpstr>
      <vt:lpstr>Ausstattung</vt:lpstr>
      <vt:lpstr>Ihre Vorteile</vt:lpstr>
      <vt:lpstr>Spezialisierte Asphaltkolonne</vt:lpstr>
      <vt:lpstr>PowerPoint-Präsentation</vt:lpstr>
      <vt:lpstr>Rohr- &amp; Kanalbau für Fernwärme</vt:lpstr>
      <vt:lpstr>Unser Team</vt:lpstr>
      <vt:lpstr>Unser Team</vt:lpstr>
      <vt:lpstr>Nachhaltigkeit &amp; Umweltschutz</vt:lpstr>
      <vt:lpstr>ISO 9001 Qualitätsmanagement</vt:lpstr>
      <vt:lpstr>ISO 45001 Arbeitsschutz-management</vt:lpstr>
      <vt:lpstr>SCCP SCC für Personal- dienstleister</vt:lpstr>
      <vt:lpstr>Sicherheit &amp; Qualitätsmanagement</vt:lpstr>
      <vt:lpstr>Qualitätssicherung  im Glasfaserbau</vt:lpstr>
      <vt:lpstr>TK-Glasfaserausbau</vt:lpstr>
      <vt:lpstr>Technologie &amp; Digitalisierung</vt:lpstr>
      <vt:lpstr>Referenzen &amp; Projekte</vt:lpstr>
      <vt:lpstr>Unsere Arbeiten - Projektbeispiele</vt:lpstr>
      <vt:lpstr>Ihre Vorteile mit Ofiba</vt:lpstr>
      <vt:lpstr>Unsere Erfolgsgarantien</vt:lpstr>
      <vt:lpstr>Warum Auftraggeber uns empfehlen</vt:lpstr>
      <vt:lpstr>Zukunftsausblick 2026 - 2028</vt:lpstr>
      <vt:lpstr>Kontaktieren Sie uns!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Jaydon May</dc:creator>
  <cp:lastModifiedBy>Jaydon May</cp:lastModifiedBy>
  <cp:revision>27</cp:revision>
  <dcterms:created xsi:type="dcterms:W3CDTF">2025-10-17T10:56:55Z</dcterms:created>
  <dcterms:modified xsi:type="dcterms:W3CDTF">2025-11-17T18:55:16Z</dcterms:modified>
</cp:coreProperties>
</file>